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76" r:id="rId3"/>
    <p:sldId id="375" r:id="rId4"/>
    <p:sldId id="382" r:id="rId5"/>
    <p:sldId id="383" r:id="rId6"/>
    <p:sldId id="395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4"/>
  </p:normalViewPr>
  <p:slideViewPr>
    <p:cSldViewPr snapToGrid="0" snapToObjects="1">
      <p:cViewPr>
        <p:scale>
          <a:sx n="50" d="100"/>
          <a:sy n="50" d="100"/>
        </p:scale>
        <p:origin x="-3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585627"/>
            <a:ext cx="10572000" cy="297105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</a:t>
            </a:r>
            <a:r>
              <a:rPr lang="en-US" dirty="0" smtClean="0"/>
              <a:t>8 </a:t>
            </a:r>
            <a:r>
              <a:rPr lang="en-US" dirty="0" smtClean="0"/>
              <a:t>– </a:t>
            </a:r>
            <a:r>
              <a:rPr lang="en-US" dirty="0" smtClean="0"/>
              <a:t>Object Structuring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81598"/>
          </a:xfrm>
        </p:spPr>
        <p:txBody>
          <a:bodyPr/>
          <a:lstStyle/>
          <a:p>
            <a:r>
              <a:rPr lang="en-US" dirty="0" smtClean="0"/>
              <a:t>COMP 3700: Modeling and Design</a:t>
            </a:r>
          </a:p>
          <a:p>
            <a:r>
              <a:rPr lang="en-US" dirty="0" smtClean="0"/>
              <a:t>Chapter 8: Object Structuring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Gomaa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5900094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User interaction object	</a:t>
            </a:r>
          </a:p>
          <a:p>
            <a:pPr lvl="1"/>
            <a:r>
              <a:rPr lang="en-US" dirty="0" smtClean="0"/>
              <a:t>Interface to and interacts with a human user</a:t>
            </a:r>
            <a:endParaRPr lang="en-US" dirty="0" smtClean="0"/>
          </a:p>
          <a:p>
            <a:pPr lvl="2"/>
            <a:r>
              <a:rPr lang="en-US" dirty="0" smtClean="0"/>
              <a:t>Via standard I/O devices</a:t>
            </a:r>
          </a:p>
          <a:p>
            <a:pPr lvl="3"/>
            <a:r>
              <a:rPr lang="en-US" dirty="0" smtClean="0"/>
              <a:t>Keyboard, visual display, mouse, etc.</a:t>
            </a:r>
          </a:p>
          <a:p>
            <a:pPr lvl="2"/>
            <a:r>
              <a:rPr lang="en-US" dirty="0" smtClean="0"/>
              <a:t>Support simple or complex user interfaces</a:t>
            </a:r>
          </a:p>
          <a:p>
            <a:pPr lvl="3"/>
            <a:r>
              <a:rPr lang="en-US" dirty="0" smtClean="0"/>
              <a:t>Command line interface</a:t>
            </a:r>
          </a:p>
          <a:p>
            <a:pPr lvl="3"/>
            <a:r>
              <a:rPr lang="en-US" dirty="0" smtClean="0"/>
              <a:t>Graphical user interface (GUI)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715" t="15891" r="3248" b="36768"/>
          <a:stretch/>
        </p:blipFill>
        <p:spPr>
          <a:xfrm>
            <a:off x="6693265" y="2482768"/>
            <a:ext cx="4688733" cy="34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5900094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Proxy object	</a:t>
            </a:r>
          </a:p>
          <a:p>
            <a:pPr lvl="1"/>
            <a:r>
              <a:rPr lang="en-US" dirty="0" smtClean="0"/>
              <a:t>Interfaces to an external system</a:t>
            </a:r>
          </a:p>
          <a:p>
            <a:pPr lvl="1"/>
            <a:r>
              <a:rPr lang="en-US" dirty="0" smtClean="0"/>
              <a:t>Hides details of </a:t>
            </a:r>
            <a:r>
              <a:rPr lang="en-US" b="1" dirty="0" smtClean="0"/>
              <a:t>how</a:t>
            </a:r>
            <a:r>
              <a:rPr lang="en-US" dirty="0" smtClean="0"/>
              <a:t> to communicate with external system</a:t>
            </a:r>
          </a:p>
          <a:p>
            <a:pPr lvl="2"/>
            <a:r>
              <a:rPr lang="en-US" dirty="0" smtClean="0"/>
              <a:t>For example, Robot Proxy interfaces to external (real-world) robot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58" t="16157" r="4743" b="38896"/>
          <a:stretch/>
        </p:blipFill>
        <p:spPr>
          <a:xfrm>
            <a:off x="6984460" y="2482768"/>
            <a:ext cx="4163440" cy="32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5900094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Device I/O boundary object	</a:t>
            </a:r>
          </a:p>
          <a:p>
            <a:pPr lvl="1"/>
            <a:r>
              <a:rPr lang="en-US" dirty="0" smtClean="0"/>
              <a:t>Interfaces to I/O device</a:t>
            </a:r>
          </a:p>
          <a:p>
            <a:r>
              <a:rPr lang="en-US" dirty="0" smtClean="0"/>
              <a:t>Input object</a:t>
            </a:r>
          </a:p>
          <a:p>
            <a:pPr lvl="1"/>
            <a:r>
              <a:rPr lang="en-US" dirty="0" smtClean="0"/>
              <a:t>For example, Sensor Interface</a:t>
            </a:r>
          </a:p>
          <a:p>
            <a:r>
              <a:rPr lang="en-US" dirty="0" smtClean="0"/>
              <a:t>Output object</a:t>
            </a:r>
          </a:p>
          <a:p>
            <a:pPr lvl="1"/>
            <a:r>
              <a:rPr lang="en-US" dirty="0" smtClean="0"/>
              <a:t>For example, Actuator Interface</a:t>
            </a:r>
          </a:p>
          <a:p>
            <a:r>
              <a:rPr lang="en-US" dirty="0" smtClean="0"/>
              <a:t>I/O (Input/Output) object</a:t>
            </a:r>
          </a:p>
          <a:p>
            <a:pPr lvl="1"/>
            <a:r>
              <a:rPr lang="en-US" dirty="0" smtClean="0"/>
              <a:t>For example, ATM Card Reader Interface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408" t="19880" r="1603" b="36769"/>
          <a:stretch/>
        </p:blipFill>
        <p:spPr>
          <a:xfrm>
            <a:off x="6556442" y="2811292"/>
            <a:ext cx="4552544" cy="31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Depicting External Classes and </a:t>
            </a:r>
            <a:br>
              <a:rPr lang="en-US" dirty="0" smtClean="0"/>
            </a:br>
            <a:r>
              <a:rPr lang="en-US" dirty="0" smtClean="0"/>
              <a:t>Boundary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794" y="2210393"/>
            <a:ext cx="5900094" cy="412904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Start from system context class diagram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Depict boundary classes (NOTE: each external class must interface to software boundary class)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Depict relationship(s) between external classes and boundary classes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Describe the associations between external class(</a:t>
            </a:r>
            <a:r>
              <a:rPr lang="en-US" dirty="0" err="1" smtClean="0"/>
              <a:t>es</a:t>
            </a:r>
            <a:r>
              <a:rPr lang="en-US" dirty="0" smtClean="0"/>
              <a:t>) and boundary class(</a:t>
            </a:r>
            <a:r>
              <a:rPr lang="en-US" dirty="0" err="1" smtClean="0"/>
              <a:t>es</a:t>
            </a:r>
            <a:r>
              <a:rPr lang="en-US" dirty="0" smtClean="0"/>
              <a:t>) (i.e., verbs on the lines)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Depict multiplicity of associations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371" t="16667" r="1097" b="38281"/>
          <a:stretch/>
        </p:blipFill>
        <p:spPr>
          <a:xfrm>
            <a:off x="6705599" y="2438400"/>
            <a:ext cx="514350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794" y="2381843"/>
            <a:ext cx="5900094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Entity objects</a:t>
            </a:r>
          </a:p>
          <a:p>
            <a:pPr lvl="1"/>
            <a:r>
              <a:rPr lang="en-US" dirty="0" smtClean="0"/>
              <a:t>Long lasting objects that store information</a:t>
            </a:r>
          </a:p>
          <a:p>
            <a:pPr lvl="1"/>
            <a:r>
              <a:rPr lang="en-US" dirty="0" smtClean="0"/>
              <a:t>Same object typically accessed by many use cases</a:t>
            </a:r>
          </a:p>
          <a:p>
            <a:pPr lvl="1"/>
            <a:r>
              <a:rPr lang="en-US" dirty="0" smtClean="0"/>
              <a:t>Information persists over access by several use cases</a:t>
            </a:r>
          </a:p>
          <a:p>
            <a:pPr lvl="2"/>
            <a:r>
              <a:rPr lang="en-US" dirty="0" smtClean="0"/>
              <a:t>For example: Account, Customer</a:t>
            </a:r>
          </a:p>
          <a:p>
            <a:pPr lvl="1"/>
            <a:r>
              <a:rPr lang="en-US" dirty="0" smtClean="0"/>
              <a:t>Entity classes and relationships shown on static model</a:t>
            </a:r>
          </a:p>
          <a:p>
            <a:pPr lvl="1"/>
            <a:r>
              <a:rPr lang="en-US" dirty="0" smtClean="0"/>
              <a:t>Entity classes often mapped to relational database during design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177" t="18749" r="3587" b="35417"/>
          <a:stretch/>
        </p:blipFill>
        <p:spPr>
          <a:xfrm>
            <a:off x="7200899" y="2598516"/>
            <a:ext cx="432435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22" y="2490934"/>
            <a:ext cx="4948406" cy="41290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Control Objects</a:t>
            </a:r>
          </a:p>
          <a:p>
            <a:pPr lvl="1"/>
            <a:r>
              <a:rPr lang="en-US" dirty="0" smtClean="0"/>
              <a:t>Provides overall coordination for execution of a group of objects</a:t>
            </a:r>
          </a:p>
          <a:p>
            <a:pPr lvl="1"/>
            <a:r>
              <a:rPr lang="en-US" dirty="0" smtClean="0"/>
              <a:t>Makes overall decisions</a:t>
            </a:r>
          </a:p>
          <a:p>
            <a:pPr lvl="1"/>
            <a:r>
              <a:rPr lang="en-US" dirty="0" smtClean="0"/>
              <a:t>Decides when, and in what order, other objects participate in interaction sequence</a:t>
            </a:r>
          </a:p>
          <a:p>
            <a:pPr lvl="2"/>
            <a:r>
              <a:rPr lang="en-US" dirty="0" smtClean="0"/>
              <a:t>Entity objects</a:t>
            </a:r>
          </a:p>
          <a:p>
            <a:pPr lvl="2"/>
            <a:r>
              <a:rPr lang="en-US" dirty="0" smtClean="0"/>
              <a:t>Boundary objects</a:t>
            </a:r>
          </a:p>
          <a:p>
            <a:pPr lvl="1"/>
            <a:r>
              <a:rPr lang="en-US" dirty="0" smtClean="0"/>
              <a:t>Control objects</a:t>
            </a:r>
          </a:p>
          <a:p>
            <a:pPr lvl="2"/>
            <a:r>
              <a:rPr lang="en-US" dirty="0" smtClean="0"/>
              <a:t>Coordinator object</a:t>
            </a:r>
          </a:p>
          <a:p>
            <a:pPr lvl="2"/>
            <a:r>
              <a:rPr lang="en-US" dirty="0" smtClean="0"/>
              <a:t>State dependent Control object</a:t>
            </a:r>
          </a:p>
          <a:p>
            <a:pPr lvl="2"/>
            <a:r>
              <a:rPr lang="en-US" dirty="0" smtClean="0"/>
              <a:t>Timer object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738" t="16406" r="2708" b="39844"/>
          <a:stretch/>
        </p:blipFill>
        <p:spPr>
          <a:xfrm>
            <a:off x="7524749" y="447188"/>
            <a:ext cx="4495801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4934" t="19531" r="4612" b="40104"/>
          <a:stretch/>
        </p:blipFill>
        <p:spPr>
          <a:xfrm>
            <a:off x="5048249" y="3781531"/>
            <a:ext cx="3962401" cy="295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9180" t="27083" r="11347" b="42969"/>
          <a:stretch/>
        </p:blipFill>
        <p:spPr>
          <a:xfrm>
            <a:off x="9448798" y="4048231"/>
            <a:ext cx="2533651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0" y="637688"/>
            <a:ext cx="10571998" cy="970450"/>
          </a:xfrm>
        </p:spPr>
        <p:txBody>
          <a:bodyPr/>
          <a:lstStyle/>
          <a:p>
            <a:r>
              <a:rPr lang="en-US" dirty="0" smtClean="0"/>
              <a:t>Object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57534"/>
            <a:ext cx="4948406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Logic Objects</a:t>
            </a:r>
          </a:p>
          <a:p>
            <a:pPr lvl="1"/>
            <a:r>
              <a:rPr lang="en-US" dirty="0" smtClean="0"/>
              <a:t>Business Logic Object</a:t>
            </a:r>
          </a:p>
          <a:p>
            <a:pPr lvl="2"/>
            <a:r>
              <a:rPr lang="en-US" dirty="0" smtClean="0"/>
              <a:t>Defines business specific application logic (rules) for processing a client request</a:t>
            </a:r>
          </a:p>
          <a:p>
            <a:pPr lvl="2"/>
            <a:r>
              <a:rPr lang="en-US" dirty="0" smtClean="0"/>
              <a:t>Usually accesses more than one entity object</a:t>
            </a:r>
          </a:p>
          <a:p>
            <a:pPr lvl="1"/>
            <a:r>
              <a:rPr lang="en-US" dirty="0" smtClean="0"/>
              <a:t>Algorithm Object</a:t>
            </a:r>
          </a:p>
          <a:p>
            <a:pPr lvl="1"/>
            <a:r>
              <a:rPr lang="en-US" dirty="0" smtClean="0"/>
              <a:t>Service Object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788" t="16406" r="3002" b="36458"/>
          <a:stretch/>
        </p:blipFill>
        <p:spPr>
          <a:xfrm>
            <a:off x="7848599" y="114300"/>
            <a:ext cx="4191001" cy="3448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2152" t="17187" b="37500"/>
          <a:stretch/>
        </p:blipFill>
        <p:spPr>
          <a:xfrm>
            <a:off x="7458076" y="3619500"/>
            <a:ext cx="4619624" cy="3109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3617" t="25260" r="2709" b="37240"/>
          <a:stretch/>
        </p:blipFill>
        <p:spPr>
          <a:xfrm>
            <a:off x="2981325" y="4022057"/>
            <a:ext cx="43815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COMET Use Case Based Software Life Cycle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4205805" y="2856322"/>
              <a:ext cx="1366886" cy="135746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 smtClean="0"/>
              <a:t>Develop Software Requirements Model</a:t>
            </a:r>
          </a:p>
          <a:p>
            <a:pPr lvl="1"/>
            <a:r>
              <a:rPr lang="en-US" dirty="0" smtClean="0"/>
              <a:t>Develop Use Case Model (Chapter 6)</a:t>
            </a:r>
          </a:p>
          <a:p>
            <a:r>
              <a:rPr lang="en-US" dirty="0" smtClean="0"/>
              <a:t>Develop Software Analysis Model</a:t>
            </a:r>
          </a:p>
          <a:p>
            <a:pPr lvl="1"/>
            <a:r>
              <a:rPr lang="en-US" dirty="0" smtClean="0"/>
              <a:t>Develop Static model of problem domain (Chapter 7)*</a:t>
            </a:r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Structure system into objects (Chapter 8)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statecharts</a:t>
            </a:r>
            <a:r>
              <a:rPr lang="en-US" dirty="0" smtClean="0"/>
              <a:t> for state dependent objects (Chapter 10)</a:t>
            </a:r>
          </a:p>
          <a:p>
            <a:pPr lvl="1"/>
            <a:r>
              <a:rPr lang="en-US" dirty="0" smtClean="0"/>
              <a:t>Develop object interaction diagrams for each use case (Chapter 9, 11)</a:t>
            </a:r>
          </a:p>
        </p:txBody>
      </p:sp>
    </p:spTree>
    <p:extLst>
      <p:ext uri="{BB962C8B-B14F-4D97-AF65-F5344CB8AC3E}">
        <p14:creationId xmlns:p14="http://schemas.microsoft.com/office/powerpoint/2010/main" val="263018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513" y="2261062"/>
            <a:ext cx="4954385" cy="44049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Data intensive classes</a:t>
            </a:r>
          </a:p>
          <a:p>
            <a:r>
              <a:rPr lang="en-US" dirty="0" smtClean="0"/>
              <a:t>Store long-living data (persistent)</a:t>
            </a:r>
          </a:p>
          <a:p>
            <a:r>
              <a:rPr lang="en-US" dirty="0" smtClean="0"/>
              <a:t>Especially important for Information Systems</a:t>
            </a:r>
          </a:p>
          <a:p>
            <a:pPr lvl="1"/>
            <a:r>
              <a:rPr lang="en-US" dirty="0" smtClean="0"/>
              <a:t>Many are database intensive</a:t>
            </a:r>
          </a:p>
          <a:p>
            <a:r>
              <a:rPr lang="en-US" dirty="0" smtClean="0"/>
              <a:t>Also important for many real-time and distributed applications</a:t>
            </a:r>
          </a:p>
          <a:p>
            <a:r>
              <a:rPr lang="en-US" dirty="0" smtClean="0"/>
              <a:t>COMET approach emphasizes static modeling of entity classes </a:t>
            </a:r>
          </a:p>
          <a:p>
            <a:pPr lvl="1"/>
            <a:r>
              <a:rPr lang="en-US" dirty="0" smtClean="0"/>
              <a:t>During analysis modeling</a:t>
            </a:r>
          </a:p>
          <a:p>
            <a:pPr lvl="2"/>
            <a:r>
              <a:rPr lang="en-US" dirty="0" smtClean="0"/>
              <a:t>Model entity classes in the problem domain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Relationships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440" t="22690" r="10533" b="25951"/>
          <a:stretch/>
        </p:blipFill>
        <p:spPr>
          <a:xfrm>
            <a:off x="5483511" y="2266643"/>
            <a:ext cx="6469900" cy="4250157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0800000">
            <a:off x="9227130" y="3325091"/>
            <a:ext cx="415636" cy="847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into the Black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5316081" cy="41290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This phase focuses on understanding the problem domain/description from the perspective of the software</a:t>
            </a:r>
          </a:p>
          <a:p>
            <a:pPr lvl="1"/>
            <a:r>
              <a:rPr lang="en-US" dirty="0" smtClean="0"/>
              <a:t>Understanding entities of the software that are likely not to change.</a:t>
            </a:r>
          </a:p>
          <a:p>
            <a:r>
              <a:rPr lang="en-US" dirty="0" smtClean="0"/>
              <a:t>Start from the problem description</a:t>
            </a:r>
          </a:p>
          <a:p>
            <a:r>
              <a:rPr lang="en-US" dirty="0" smtClean="0"/>
              <a:t>Identify static (i.e., unlikely to change) entities identified in the problem description</a:t>
            </a:r>
          </a:p>
          <a:p>
            <a:pPr lvl="1"/>
            <a:r>
              <a:rPr lang="en-US" dirty="0" smtClean="0"/>
              <a:t>Model them as classes with the stereotype &lt;&lt;entity&gt;&gt;</a:t>
            </a:r>
          </a:p>
          <a:p>
            <a:r>
              <a:rPr lang="en-US" dirty="0"/>
              <a:t>Depict the associations </a:t>
            </a:r>
            <a:r>
              <a:rPr lang="en-US" dirty="0" smtClean="0"/>
              <a:t>between the entity classes (verb </a:t>
            </a:r>
            <a:r>
              <a:rPr lang="en-US" dirty="0"/>
              <a:t>descriptions on the </a:t>
            </a:r>
            <a:r>
              <a:rPr lang="en-US" dirty="0" smtClean="0"/>
              <a:t>lines) </a:t>
            </a:r>
            <a:r>
              <a:rPr lang="en-US" dirty="0"/>
              <a:t>between those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Depict the multiplicity of associations</a:t>
            </a:r>
          </a:p>
          <a:p>
            <a:r>
              <a:rPr lang="en-US" dirty="0" smtClean="0"/>
              <a:t>For each class, describe attributes and attribute types using class UML notation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054" t="18806" r="8557" b="43239"/>
          <a:stretch/>
        </p:blipFill>
        <p:spPr>
          <a:xfrm>
            <a:off x="5818903" y="2211710"/>
            <a:ext cx="5885411" cy="4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into the Black 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520" t="35398" r="7791" b="26193"/>
          <a:stretch/>
        </p:blipFill>
        <p:spPr>
          <a:xfrm>
            <a:off x="103912" y="2011680"/>
            <a:ext cx="4123113" cy="280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959" t="25852" r="15969" b="35511"/>
          <a:stretch/>
        </p:blipFill>
        <p:spPr>
          <a:xfrm>
            <a:off x="4162599" y="3765657"/>
            <a:ext cx="4172990" cy="2826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343" t="33807" r="19163" b="27102"/>
          <a:stretch/>
        </p:blipFill>
        <p:spPr>
          <a:xfrm>
            <a:off x="8318964" y="2327564"/>
            <a:ext cx="3707477" cy="28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3650"/>
            <a:ext cx="10571998" cy="970450"/>
          </a:xfrm>
        </p:spPr>
        <p:txBody>
          <a:bodyPr/>
          <a:lstStyle/>
          <a:p>
            <a:r>
              <a:rPr lang="en-US" dirty="0" smtClean="0"/>
              <a:t>Participation Activity </a:t>
            </a:r>
            <a:r>
              <a:rPr lang="en-US" dirty="0"/>
              <a:t>6</a:t>
            </a:r>
            <a:r>
              <a:rPr lang="en-US" dirty="0" smtClean="0"/>
              <a:t> Entity class diagram and class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538430"/>
            <a:ext cx="11380573" cy="4469371"/>
          </a:xfrm>
        </p:spPr>
        <p:txBody>
          <a:bodyPr>
            <a:normAutofit/>
          </a:bodyPr>
          <a:lstStyle/>
          <a:p>
            <a:r>
              <a:rPr lang="en-US" dirty="0" smtClean="0"/>
              <a:t>Remaining in in-class groups, create the entity class diagram for the software system depicted as a black box in your software context class diagram</a:t>
            </a:r>
          </a:p>
          <a:p>
            <a:r>
              <a:rPr lang="en-US" dirty="0" smtClean="0"/>
              <a:t>Upload into Canvas</a:t>
            </a:r>
          </a:p>
          <a:p>
            <a:pPr lvl="1"/>
            <a:r>
              <a:rPr lang="en-US" dirty="0" smtClean="0"/>
              <a:t>Entity class diagram with stereotypes</a:t>
            </a:r>
          </a:p>
          <a:p>
            <a:pPr lvl="1"/>
            <a:r>
              <a:rPr lang="en-US" dirty="0" smtClean="0"/>
              <a:t>UML classes with class attributes (including types) with stereotypes</a:t>
            </a:r>
          </a:p>
          <a:p>
            <a:endParaRPr lang="en-US" dirty="0"/>
          </a:p>
          <a:p>
            <a:r>
              <a:rPr lang="en-US" dirty="0" smtClean="0"/>
              <a:t>Reminder: Exam 2 is Thursday (2/23) in class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7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COMET Use Case Based Software Life Cycle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4205805" y="2856322"/>
              <a:ext cx="1366886" cy="135746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 smtClean="0"/>
              <a:t>Develop Software Requirements Model</a:t>
            </a:r>
          </a:p>
          <a:p>
            <a:pPr lvl="1"/>
            <a:r>
              <a:rPr lang="en-US" dirty="0" smtClean="0"/>
              <a:t>Develop Use Case Model (Chapter 6)</a:t>
            </a:r>
          </a:p>
          <a:p>
            <a:r>
              <a:rPr lang="en-US" dirty="0" smtClean="0"/>
              <a:t>Develop Software Analysis Model</a:t>
            </a:r>
          </a:p>
          <a:p>
            <a:pPr lvl="1"/>
            <a:r>
              <a:rPr lang="en-US" dirty="0" smtClean="0"/>
              <a:t>Develop Static model of problem domain (Chapter 7)*</a:t>
            </a:r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Structure system into objects (Chapter 8)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statecharts</a:t>
            </a:r>
            <a:r>
              <a:rPr lang="en-US" dirty="0" smtClean="0"/>
              <a:t> for state dependent objects (Chapter 10)</a:t>
            </a:r>
          </a:p>
          <a:p>
            <a:pPr lvl="1"/>
            <a:r>
              <a:rPr lang="en-US" dirty="0" smtClean="0"/>
              <a:t>Develop object interaction diagrams for each use case (Chapter 9, 11)</a:t>
            </a:r>
          </a:p>
        </p:txBody>
      </p:sp>
    </p:spTree>
    <p:extLst>
      <p:ext uri="{BB962C8B-B14F-4D97-AF65-F5344CB8AC3E}">
        <p14:creationId xmlns:p14="http://schemas.microsoft.com/office/powerpoint/2010/main" val="17400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10220590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Determine all software objects in system</a:t>
            </a:r>
          </a:p>
          <a:p>
            <a:pPr lvl="1"/>
            <a:r>
              <a:rPr lang="en-US" dirty="0" smtClean="0"/>
              <a:t>Use Object Structuring Criteria</a:t>
            </a:r>
          </a:p>
          <a:p>
            <a:pPr lvl="1"/>
            <a:r>
              <a:rPr lang="en-US" dirty="0" smtClean="0"/>
              <a:t>Guidelines for identifying objects</a:t>
            </a:r>
          </a:p>
          <a:p>
            <a:r>
              <a:rPr lang="en-US" dirty="0" smtClean="0"/>
              <a:t>Structuring criteria depicted using stereotypes</a:t>
            </a:r>
          </a:p>
          <a:p>
            <a:pPr lvl="1"/>
            <a:r>
              <a:rPr lang="en-US" dirty="0" smtClean="0"/>
              <a:t>Stereotype defines a new building block that is derived from an existing UML modeling element but is tailored to the modeler’s problem</a:t>
            </a:r>
          </a:p>
          <a:p>
            <a:pPr lvl="1"/>
            <a:r>
              <a:rPr lang="en-US" dirty="0" smtClean="0"/>
              <a:t>Depicted using guillemets</a:t>
            </a:r>
          </a:p>
          <a:p>
            <a:pPr lvl="2"/>
            <a:r>
              <a:rPr lang="en-US" dirty="0" smtClean="0"/>
              <a:t>&lt;&lt;entity&gt;&gt;, &lt;&lt;boundary&gt;&gt;, &lt;&lt;control&gt;&gt;</a:t>
            </a:r>
          </a:p>
          <a:p>
            <a:r>
              <a:rPr lang="en-US" dirty="0" smtClean="0"/>
              <a:t>Objects are categorized</a:t>
            </a:r>
          </a:p>
          <a:p>
            <a:pPr lvl="1"/>
            <a:r>
              <a:rPr lang="en-US" dirty="0" smtClean="0"/>
              <a:t>A category is specifically defined division in a system of classification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10220590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Boundary objects</a:t>
            </a:r>
          </a:p>
          <a:p>
            <a:pPr lvl="1"/>
            <a:r>
              <a:rPr lang="en-US" dirty="0" smtClean="0"/>
              <a:t>User interaction object</a:t>
            </a:r>
          </a:p>
          <a:p>
            <a:pPr lvl="1"/>
            <a:r>
              <a:rPr lang="en-US" dirty="0" smtClean="0"/>
              <a:t>Device I/O object</a:t>
            </a:r>
          </a:p>
          <a:p>
            <a:pPr lvl="1"/>
            <a:r>
              <a:rPr lang="en-US" dirty="0" smtClean="0"/>
              <a:t>Proxy object</a:t>
            </a:r>
          </a:p>
          <a:p>
            <a:r>
              <a:rPr lang="en-US" dirty="0" smtClean="0"/>
              <a:t>Entity objects</a:t>
            </a:r>
          </a:p>
          <a:p>
            <a:pPr lvl="1"/>
            <a:r>
              <a:rPr lang="en-US" dirty="0" smtClean="0"/>
              <a:t>Long living objects that store information</a:t>
            </a:r>
          </a:p>
          <a:p>
            <a:pPr lvl="1"/>
            <a:r>
              <a:rPr lang="en-US" dirty="0" smtClean="0"/>
              <a:t>Determined during static modeling</a:t>
            </a:r>
          </a:p>
          <a:p>
            <a:r>
              <a:rPr lang="en-US" dirty="0" smtClean="0"/>
              <a:t>Control objects</a:t>
            </a:r>
          </a:p>
          <a:p>
            <a:r>
              <a:rPr lang="en-US" dirty="0" smtClean="0"/>
              <a:t>Application Logic Objects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333" t="13763" b="44215"/>
          <a:stretch/>
        </p:blipFill>
        <p:spPr>
          <a:xfrm>
            <a:off x="5856050" y="2482768"/>
            <a:ext cx="5811669" cy="3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Structuring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5900094" cy="4129047"/>
          </a:xfrm>
        </p:spPr>
        <p:txBody>
          <a:bodyPr>
            <a:normAutofit/>
          </a:bodyPr>
          <a:lstStyle/>
          <a:p>
            <a:r>
              <a:rPr lang="en-US" dirty="0" smtClean="0"/>
              <a:t>Boundary objects</a:t>
            </a:r>
          </a:p>
          <a:p>
            <a:pPr lvl="1"/>
            <a:r>
              <a:rPr lang="en-US" dirty="0" smtClean="0"/>
              <a:t>Interface to and communicate with external environment</a:t>
            </a:r>
          </a:p>
          <a:p>
            <a:pPr lvl="1"/>
            <a:r>
              <a:rPr lang="en-US" dirty="0" smtClean="0"/>
              <a:t>Each software boundary object interfaces to an external (real-world) object</a:t>
            </a:r>
          </a:p>
          <a:p>
            <a:pPr lvl="2"/>
            <a:r>
              <a:rPr lang="en-US" dirty="0" smtClean="0"/>
              <a:t>Use interaction object</a:t>
            </a:r>
          </a:p>
          <a:p>
            <a:pPr lvl="2"/>
            <a:r>
              <a:rPr lang="en-US" dirty="0" smtClean="0"/>
              <a:t>Device I/O object</a:t>
            </a:r>
          </a:p>
          <a:p>
            <a:pPr lvl="2"/>
            <a:r>
              <a:rPr lang="en-US" dirty="0" smtClean="0"/>
              <a:t>Proxy object</a:t>
            </a:r>
          </a:p>
          <a:p>
            <a:r>
              <a:rPr lang="en-US" dirty="0" smtClean="0"/>
              <a:t>For each boundary object there is a corresponding external object</a:t>
            </a:r>
          </a:p>
          <a:p>
            <a:pPr lvl="1"/>
            <a:r>
              <a:rPr lang="en-US" dirty="0" smtClean="0"/>
              <a:t>Also depicted using stereotype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164" t="16688" r="1603" b="36237"/>
          <a:stretch/>
        </p:blipFill>
        <p:spPr>
          <a:xfrm>
            <a:off x="6537624" y="2714017"/>
            <a:ext cx="4844374" cy="34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1916</TotalTime>
  <Words>707</Words>
  <Application>Microsoft Office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2</vt:lpstr>
      <vt:lpstr>Quotable</vt:lpstr>
      <vt:lpstr> Lecture 8 – Object Structuring</vt:lpstr>
      <vt:lpstr>Entity Classes</vt:lpstr>
      <vt:lpstr>Moving into the Black Box</vt:lpstr>
      <vt:lpstr>Moving into the Black Box</vt:lpstr>
      <vt:lpstr>Participation Activity 6 Entity class diagram and class attributes</vt:lpstr>
      <vt:lpstr>COMET Use Case Based Software Life Cycle Model</vt:lpstr>
      <vt:lpstr>Object Structuring Criteria</vt:lpstr>
      <vt:lpstr>Object Structuring Criteria</vt:lpstr>
      <vt:lpstr>Object Structuring Criteria</vt:lpstr>
      <vt:lpstr>Boundary Objects</vt:lpstr>
      <vt:lpstr>Boundary Objects</vt:lpstr>
      <vt:lpstr>Boundary Objects</vt:lpstr>
      <vt:lpstr>Depicting External Classes and  Boundary Classes</vt:lpstr>
      <vt:lpstr>Object Structuring Criteria</vt:lpstr>
      <vt:lpstr>Object Structuring Criteria</vt:lpstr>
      <vt:lpstr>Object Structuring Criteria</vt:lpstr>
      <vt:lpstr>COMET Use Case Based Software Life Cycle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Jakita Thomas</cp:lastModifiedBy>
  <cp:revision>103</cp:revision>
  <dcterms:created xsi:type="dcterms:W3CDTF">2017-01-19T18:24:17Z</dcterms:created>
  <dcterms:modified xsi:type="dcterms:W3CDTF">2017-03-02T01:13:05Z</dcterms:modified>
</cp:coreProperties>
</file>